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0"/>
  </p:handoutMasterIdLst>
  <p:sldIdLst>
    <p:sldId id="384" r:id="rId2"/>
    <p:sldId id="342" r:id="rId3"/>
    <p:sldId id="341" r:id="rId4"/>
    <p:sldId id="367" r:id="rId5"/>
    <p:sldId id="387" r:id="rId6"/>
    <p:sldId id="385" r:id="rId7"/>
    <p:sldId id="386" r:id="rId8"/>
    <p:sldId id="37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1" autoAdjust="0"/>
    <p:restoredTop sz="95033" autoAdjust="0"/>
  </p:normalViewPr>
  <p:slideViewPr>
    <p:cSldViewPr snapToGrid="0">
      <p:cViewPr varScale="1">
        <p:scale>
          <a:sx n="78" d="100"/>
          <a:sy n="78" d="100"/>
        </p:scale>
        <p:origin x="787" y="58"/>
      </p:cViewPr>
      <p:guideLst/>
    </p:cSldViewPr>
  </p:slideViewPr>
  <p:outlineViewPr>
    <p:cViewPr>
      <p:scale>
        <a:sx n="33" d="100"/>
        <a:sy n="33" d="100"/>
      </p:scale>
      <p:origin x="0" y="-379"/>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C89F5-7D16-AF03-47B4-4A8FE5F671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D747D2-4B94-0BC2-65EE-A49DF0B802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3A91B9-7E1B-418C-9949-1775ADF6BF98}" type="datetimeFigureOut">
              <a:rPr lang="en-US" smtClean="0"/>
              <a:t>4/11/2024</a:t>
            </a:fld>
            <a:endParaRPr lang="en-US"/>
          </a:p>
        </p:txBody>
      </p:sp>
      <p:sp>
        <p:nvSpPr>
          <p:cNvPr id="4" name="Footer Placeholder 3">
            <a:extLst>
              <a:ext uri="{FF2B5EF4-FFF2-40B4-BE49-F238E27FC236}">
                <a16:creationId xmlns:a16="http://schemas.microsoft.com/office/drawing/2014/main" id="{FDF70F69-A171-9375-6E88-967555C410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E3E26F-DAAB-C8B8-47B2-9C50E690A0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2CBFC7-A6C2-4F23-9008-B921CE839BAC}" type="slidenum">
              <a:rPr lang="en-US" smtClean="0"/>
              <a:t>‹#›</a:t>
            </a:fld>
            <a:endParaRPr lang="en-US"/>
          </a:p>
        </p:txBody>
      </p:sp>
    </p:spTree>
    <p:extLst>
      <p:ext uri="{BB962C8B-B14F-4D97-AF65-F5344CB8AC3E}">
        <p14:creationId xmlns:p14="http://schemas.microsoft.com/office/powerpoint/2010/main" val="40565215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a:prstGeom prst="rect">
            <a:avLst/>
          </a:prstGeo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840" y="0"/>
            <a:ext cx="11704320" cy="1024128"/>
          </a:xfrm>
          <a:prstGeom prst="rect">
            <a:avLst/>
          </a:prstGeom>
        </p:spPr>
        <p:txBody>
          <a:bodyPr anchor="ctr" anchorCtr="0">
            <a:normAutofit/>
          </a:bodyPr>
          <a:lstStyle>
            <a:lvl1pPr>
              <a:defRPr sz="4400" cap="none"/>
            </a:lvl1pPr>
          </a:lstStyle>
          <a:p>
            <a:r>
              <a:rPr lang="en-US" dirty="0"/>
              <a:t>Click to edit master title style</a:t>
            </a:r>
          </a:p>
        </p:txBody>
      </p:sp>
      <p:sp>
        <p:nvSpPr>
          <p:cNvPr id="3" name="Content Placeholder 2"/>
          <p:cNvSpPr>
            <a:spLocks noGrp="1"/>
          </p:cNvSpPr>
          <p:nvPr>
            <p:ph idx="1"/>
          </p:nvPr>
        </p:nvSpPr>
        <p:spPr>
          <a:xfrm>
            <a:off x="243840" y="1124712"/>
            <a:ext cx="11704320" cy="5303520"/>
          </a:xfrm>
          <a:prstGeom prst="rect">
            <a:avLst/>
          </a:prstGeom>
        </p:spPr>
        <p:txBody>
          <a:bodyPr/>
          <a:lstStyle>
            <a:lvl1pPr>
              <a:defRPr sz="4000">
                <a:effectLst/>
              </a:defRPr>
            </a:lvl1pPr>
            <a:lvl2pPr>
              <a:defRPr sz="3600">
                <a:effectLst/>
              </a:defRPr>
            </a:lvl2pPr>
            <a:lvl3pPr>
              <a:defRPr sz="3200">
                <a:effectLst/>
              </a:defRPr>
            </a:lvl3pPr>
            <a:lvl4pPr>
              <a:defRPr sz="2800">
                <a:effectLst/>
              </a:defRPr>
            </a:lvl4pPr>
            <a:lvl5pPr>
              <a:defRPr sz="24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Arrow Connector 7">
            <a:extLst>
              <a:ext uri="{FF2B5EF4-FFF2-40B4-BE49-F238E27FC236}">
                <a16:creationId xmlns:a16="http://schemas.microsoft.com/office/drawing/2014/main" id="{1F9DF475-CC32-39FE-43CE-EA57AB806C82}"/>
              </a:ext>
            </a:extLst>
          </p:cNvPr>
          <p:cNvCxnSpPr>
            <a:cxnSpLocks/>
          </p:cNvCxnSpPr>
          <p:nvPr userDrawn="1"/>
        </p:nvCxnSpPr>
        <p:spPr>
          <a:xfrm>
            <a:off x="152400" y="934260"/>
            <a:ext cx="11887200" cy="0"/>
          </a:xfrm>
          <a:prstGeom prst="straightConnector1">
            <a:avLst/>
          </a:prstGeom>
          <a:ln w="25400" cap="rnd" cmpd="thickThin">
            <a:solidFill>
              <a:schemeClr val="tx1"/>
            </a:solidFill>
            <a:prstDash val="solid"/>
            <a:headEnd type="diamond" w="lg" len="lg"/>
            <a:tailEnd type="diamond" w="lg" len="lg"/>
          </a:ln>
        </p:spPr>
        <p:style>
          <a:lnRef idx="1">
            <a:schemeClr val="dk1"/>
          </a:lnRef>
          <a:fillRef idx="0">
            <a:schemeClr val="dk1"/>
          </a:fillRef>
          <a:effectRef idx="0">
            <a:schemeClr val="dk1"/>
          </a:effectRef>
          <a:fontRef idx="minor">
            <a:schemeClr val="tx1"/>
          </a:fontRef>
        </p:style>
      </p:cxnSp>
      <p:sp>
        <p:nvSpPr>
          <p:cNvPr id="4" name="Subtitle 2">
            <a:extLst>
              <a:ext uri="{FF2B5EF4-FFF2-40B4-BE49-F238E27FC236}">
                <a16:creationId xmlns:a16="http://schemas.microsoft.com/office/drawing/2014/main" id="{8E7669B7-6532-74AE-94CB-BDA7DE2A474B}"/>
              </a:ext>
            </a:extLst>
          </p:cNvPr>
          <p:cNvSpPr txBox="1">
            <a:spLocks/>
          </p:cNvSpPr>
          <p:nvPr userDrawn="1"/>
        </p:nvSpPr>
        <p:spPr>
          <a:xfrm>
            <a:off x="1917017" y="6528620"/>
            <a:ext cx="8357967" cy="309716"/>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sz="1800" dirty="0">
                <a:effectLst/>
              </a:rPr>
              <a:t>hagerl@uwm.edu || they, them, theirs ||  bit.ly/wsgc2024hager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B2213D-BE71-3C61-38E6-489D98521E6F}"/>
              </a:ext>
            </a:extLst>
          </p:cNvPr>
          <p:cNvSpPr>
            <a:spLocks noGrp="1"/>
          </p:cNvSpPr>
          <p:nvPr>
            <p:ph type="title" hasCustomPrompt="1"/>
          </p:nvPr>
        </p:nvSpPr>
        <p:spPr>
          <a:xfrm>
            <a:off x="243840" y="0"/>
            <a:ext cx="11704320" cy="1024128"/>
          </a:xfrm>
          <a:prstGeom prst="rect">
            <a:avLst/>
          </a:prstGeom>
        </p:spPr>
        <p:txBody>
          <a:bodyPr anchor="ctr" anchorCtr="0">
            <a:normAutofit/>
          </a:bodyPr>
          <a:lstStyle>
            <a:lvl1pPr>
              <a:defRPr sz="4400" cap="none"/>
            </a:lvl1pPr>
          </a:lstStyle>
          <a:p>
            <a:r>
              <a:rPr lang="en-US" dirty="0"/>
              <a:t>Click to edit master title style</a:t>
            </a:r>
          </a:p>
        </p:txBody>
      </p:sp>
      <p:cxnSp>
        <p:nvCxnSpPr>
          <p:cNvPr id="4" name="Straight Arrow Connector 3">
            <a:extLst>
              <a:ext uri="{FF2B5EF4-FFF2-40B4-BE49-F238E27FC236}">
                <a16:creationId xmlns:a16="http://schemas.microsoft.com/office/drawing/2014/main" id="{9DABBCF4-3437-3672-9672-64E01B953201}"/>
              </a:ext>
            </a:extLst>
          </p:cNvPr>
          <p:cNvCxnSpPr>
            <a:cxnSpLocks/>
          </p:cNvCxnSpPr>
          <p:nvPr userDrawn="1"/>
        </p:nvCxnSpPr>
        <p:spPr>
          <a:xfrm>
            <a:off x="152400" y="934260"/>
            <a:ext cx="11887200" cy="0"/>
          </a:xfrm>
          <a:prstGeom prst="straightConnector1">
            <a:avLst/>
          </a:prstGeom>
          <a:ln w="25400" cap="rnd" cmpd="thickThin">
            <a:solidFill>
              <a:schemeClr val="tx1"/>
            </a:solidFill>
            <a:prstDash val="solid"/>
            <a:headEnd type="diamond" w="lg" len="lg"/>
            <a:tailEnd type="diamond" w="lg" len="lg"/>
          </a:ln>
        </p:spPr>
        <p:style>
          <a:lnRef idx="1">
            <a:schemeClr val="dk1"/>
          </a:lnRef>
          <a:fillRef idx="0">
            <a:schemeClr val="dk1"/>
          </a:fillRef>
          <a:effectRef idx="0">
            <a:schemeClr val="dk1"/>
          </a:effectRef>
          <a:fontRef idx="minor">
            <a:schemeClr val="tx1"/>
          </a:fontRef>
        </p:style>
      </p:cxnSp>
      <p:sp>
        <p:nvSpPr>
          <p:cNvPr id="5" name="Subtitle 2">
            <a:extLst>
              <a:ext uri="{FF2B5EF4-FFF2-40B4-BE49-F238E27FC236}">
                <a16:creationId xmlns:a16="http://schemas.microsoft.com/office/drawing/2014/main" id="{9046D39C-F38D-3A88-1C7E-0FC1EEB8165C}"/>
              </a:ext>
            </a:extLst>
          </p:cNvPr>
          <p:cNvSpPr txBox="1">
            <a:spLocks/>
          </p:cNvSpPr>
          <p:nvPr userDrawn="1"/>
        </p:nvSpPr>
        <p:spPr>
          <a:xfrm>
            <a:off x="1917017" y="6528620"/>
            <a:ext cx="8357967" cy="309716"/>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sz="1800" dirty="0">
                <a:effectLst/>
              </a:rPr>
              <a:t>hagerl@uwm.edu || they, them, theirs ||  bit.ly/wsgc2024hager</a:t>
            </a:r>
          </a:p>
        </p:txBody>
      </p:sp>
    </p:spTree>
    <p:extLst>
      <p:ext uri="{BB962C8B-B14F-4D97-AF65-F5344CB8AC3E}">
        <p14:creationId xmlns:p14="http://schemas.microsoft.com/office/powerpoint/2010/main" val="388888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BFF35670-3F43-BC33-0AFF-B0B10322808E}"/>
              </a:ext>
            </a:extLst>
          </p:cNvPr>
          <p:cNvSpPr txBox="1">
            <a:spLocks/>
          </p:cNvSpPr>
          <p:nvPr userDrawn="1"/>
        </p:nvSpPr>
        <p:spPr>
          <a:xfrm>
            <a:off x="1917017" y="6528620"/>
            <a:ext cx="8357967" cy="309716"/>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sz="1800" dirty="0">
                <a:effectLst/>
              </a:rPr>
              <a:t>hagerl@uwm.edu || they, them, theirs ||  bit.ly/wsgc2024hager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90000"/>
            <a:duotone>
              <a:schemeClr val="bg2">
                <a:shade val="18000"/>
                <a:satMod val="160000"/>
                <a:lumMod val="28000"/>
              </a:schemeClr>
              <a:schemeClr val="bg2">
                <a:tint val="95000"/>
                <a:satMod val="160000"/>
                <a:lumMod val="116000"/>
              </a:schemeClr>
            </a:duotone>
            <a:lum/>
          </a:blip>
          <a:srcRect/>
          <a:stretch>
            <a:fillRect/>
          </a:stretch>
        </a:blip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9" r:id="rId1"/>
    <p:sldLayoutId id="2147483650" r:id="rId2"/>
    <p:sldLayoutId id="2147483657" r:id="rId3"/>
    <p:sldLayoutId id="2147483655" r:id="rId4"/>
  </p:sldLayoutIdLst>
  <p:txStyles>
    <p:titleStyle>
      <a:lvl1pPr algn="ctr" defTabSz="914400" rtl="0" eaLnBrk="1" latinLnBrk="0" hangingPunct="1">
        <a:lnSpc>
          <a:spcPct val="90000"/>
        </a:lnSpc>
        <a:spcBef>
          <a:spcPct val="0"/>
        </a:spcBef>
        <a:buNone/>
        <a:defRPr sz="3600" b="1" i="0" kern="1200" cap="none">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1" y="545606"/>
            <a:ext cx="11785599" cy="2883394"/>
          </a:xfrm>
        </p:spPr>
        <p:txBody>
          <a:bodyPr>
            <a:noAutofit/>
          </a:bodyPr>
          <a:lstStyle/>
          <a:p>
            <a:pPr>
              <a:spcAft>
                <a:spcPts val="1800"/>
              </a:spcAft>
            </a:pPr>
            <a:r>
              <a:rPr lang="en-US" sz="6600" dirty="0">
                <a:latin typeface="Century" panose="02040604050505020304" pitchFamily="18" charset="0"/>
              </a:rPr>
              <a:t> </a:t>
            </a:r>
            <a:r>
              <a:rPr lang="en-US" sz="8800" dirty="0">
                <a:latin typeface="Century" panose="02040604050505020304" pitchFamily="18" charset="0"/>
              </a:rPr>
              <a:t>An “</a:t>
            </a:r>
            <a:r>
              <a:rPr lang="en-US" sz="8800" cap="none" dirty="0">
                <a:latin typeface="Century" panose="02040604050505020304" pitchFamily="18" charset="0"/>
              </a:rPr>
              <a:t>Old Perhapser”</a:t>
            </a:r>
            <a:br>
              <a:rPr lang="en-US" sz="8800" cap="none" dirty="0">
                <a:latin typeface="Century" panose="02040604050505020304" pitchFamily="18" charset="0"/>
              </a:rPr>
            </a:br>
            <a:r>
              <a:rPr lang="en-US" sz="4400" cap="none" dirty="0">
                <a:latin typeface="Century" panose="02040604050505020304" pitchFamily="18" charset="0"/>
              </a:rPr>
              <a:t>George Moore’s “Albert Nobbs,” Asexuality, and Trans4Trans</a:t>
            </a:r>
            <a:r>
              <a:rPr lang="en-US" sz="4400" dirty="0">
                <a:latin typeface="Century" panose="02040604050505020304" pitchFamily="18" charset="0"/>
              </a:rPr>
              <a:t> </a:t>
            </a:r>
            <a:r>
              <a:rPr lang="en-US" sz="4400" cap="none" dirty="0">
                <a:latin typeface="Century" panose="02040604050505020304" pitchFamily="18" charset="0"/>
              </a:rPr>
              <a:t>Missed Connections </a:t>
            </a:r>
            <a:endParaRPr lang="en-US" cap="none" dirty="0">
              <a:latin typeface="Century" panose="02040604050505020304" pitchFamily="18" charset="0"/>
            </a:endParaRPr>
          </a:p>
        </p:txBody>
      </p:sp>
      <p:sp>
        <p:nvSpPr>
          <p:cNvPr id="3" name="Subtitle 2"/>
          <p:cNvSpPr>
            <a:spLocks noGrp="1"/>
          </p:cNvSpPr>
          <p:nvPr>
            <p:ph type="subTitle" idx="1"/>
          </p:nvPr>
        </p:nvSpPr>
        <p:spPr>
          <a:xfrm>
            <a:off x="2206297" y="5035717"/>
            <a:ext cx="7779407" cy="1477050"/>
          </a:xfrm>
        </p:spPr>
        <p:txBody>
          <a:bodyPr>
            <a:normAutofit/>
          </a:bodyPr>
          <a:lstStyle/>
          <a:p>
            <a:pPr>
              <a:lnSpc>
                <a:spcPct val="100000"/>
              </a:lnSpc>
              <a:spcBef>
                <a:spcPts val="0"/>
              </a:spcBef>
            </a:pPr>
            <a:r>
              <a:rPr lang="en-US" sz="4400" dirty="0">
                <a:latin typeface="Century" panose="02040604050505020304" pitchFamily="18" charset="0"/>
              </a:rPr>
              <a:t>Lisa Hager</a:t>
            </a:r>
            <a:br>
              <a:rPr lang="en-US" sz="2000" dirty="0">
                <a:latin typeface="Century" panose="02040604050505020304" pitchFamily="18" charset="0"/>
              </a:rPr>
            </a:br>
            <a:r>
              <a:rPr lang="en-US" sz="2000" dirty="0">
                <a:latin typeface="Century" panose="02040604050505020304" pitchFamily="18" charset="0"/>
              </a:rPr>
              <a:t>The University of Wisconsin–Milwaukee at Waukesha</a:t>
            </a:r>
            <a:br>
              <a:rPr lang="en-US" sz="2000" dirty="0">
                <a:latin typeface="Century" panose="02040604050505020304" pitchFamily="18" charset="0"/>
              </a:rPr>
            </a:br>
            <a:r>
              <a:rPr lang="en-US" sz="2000" dirty="0">
                <a:latin typeface="Century" panose="02040604050505020304" pitchFamily="18" charset="0"/>
              </a:rPr>
              <a:t>hagerl@uwm.edu || they, them, theirs</a:t>
            </a:r>
          </a:p>
        </p:txBody>
      </p:sp>
      <p:sp>
        <p:nvSpPr>
          <p:cNvPr id="5" name="Subtitle 2">
            <a:extLst>
              <a:ext uri="{FF2B5EF4-FFF2-40B4-BE49-F238E27FC236}">
                <a16:creationId xmlns:a16="http://schemas.microsoft.com/office/drawing/2014/main" id="{16143C0B-B870-6543-879F-429E27E1C6DB}"/>
              </a:ext>
            </a:extLst>
          </p:cNvPr>
          <p:cNvSpPr txBox="1">
            <a:spLocks/>
          </p:cNvSpPr>
          <p:nvPr/>
        </p:nvSpPr>
        <p:spPr>
          <a:xfrm>
            <a:off x="2206297" y="3852136"/>
            <a:ext cx="7779407" cy="760445"/>
          </a:xfrm>
          <a:prstGeom prst="rect">
            <a:avLst/>
          </a:prstGeom>
        </p:spPr>
        <p:txBody>
          <a:bodyPr vert="horz" lIns="91440" tIns="45720" rIns="91440" bIns="45720" rtlCol="0">
            <a:normAutofit lnSpcReduction="10000"/>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nSpc>
                <a:spcPct val="100000"/>
              </a:lnSpc>
              <a:spcBef>
                <a:spcPts val="0"/>
              </a:spcBef>
            </a:pPr>
            <a:r>
              <a:rPr lang="en-US" sz="4400" dirty="0">
                <a:latin typeface="Century" panose="02040604050505020304" pitchFamily="18" charset="0"/>
              </a:rPr>
              <a:t>bit.ly/wsgc2024hager</a:t>
            </a:r>
            <a:endParaRPr lang="en-US" sz="2000" dirty="0">
              <a:latin typeface="Century" panose="02040604050505020304" pitchFamily="18" charset="0"/>
            </a:endParaRPr>
          </a:p>
        </p:txBody>
      </p:sp>
    </p:spTree>
    <p:extLst>
      <p:ext uri="{BB962C8B-B14F-4D97-AF65-F5344CB8AC3E}">
        <p14:creationId xmlns:p14="http://schemas.microsoft.com/office/powerpoint/2010/main" val="308872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59E6D89-390B-463A-9BFC-85888BC8E847}"/>
              </a:ext>
            </a:extLst>
          </p:cNvPr>
          <p:cNvSpPr txBox="1"/>
          <p:nvPr/>
        </p:nvSpPr>
        <p:spPr>
          <a:xfrm>
            <a:off x="379331" y="5733239"/>
            <a:ext cx="2608406" cy="584775"/>
          </a:xfrm>
          <a:prstGeom prst="rect">
            <a:avLst/>
          </a:prstGeom>
          <a:noFill/>
        </p:spPr>
        <p:txBody>
          <a:bodyPr wrap="none" rtlCol="0">
            <a:spAutoFit/>
          </a:bodyPr>
          <a:lstStyle/>
          <a:p>
            <a:pPr algn="ctr"/>
            <a:r>
              <a:rPr lang="en-US" sz="1600" dirty="0"/>
              <a:t>Portrait </a:t>
            </a:r>
            <a:br>
              <a:rPr lang="en-US" sz="1600" dirty="0"/>
            </a:br>
            <a:r>
              <a:rPr lang="en-US" sz="1600" dirty="0"/>
              <a:t>by Édouard Manet (1879)</a:t>
            </a:r>
          </a:p>
        </p:txBody>
      </p:sp>
      <p:pic>
        <p:nvPicPr>
          <p:cNvPr id="11" name="Picture 10" descr="A person with a beard&#10;&#10;Description automatically generated with low confidence">
            <a:extLst>
              <a:ext uri="{FF2B5EF4-FFF2-40B4-BE49-F238E27FC236}">
                <a16:creationId xmlns:a16="http://schemas.microsoft.com/office/drawing/2014/main" id="{FB4CE1BA-AADB-449B-AA7E-A2B78AC15353}"/>
              </a:ext>
            </a:extLst>
          </p:cNvPr>
          <p:cNvPicPr>
            <a:picLocks noChangeAspect="1"/>
          </p:cNvPicPr>
          <p:nvPr/>
        </p:nvPicPr>
        <p:blipFill>
          <a:blip r:embed="rId2"/>
          <a:stretch>
            <a:fillRect/>
          </a:stretch>
        </p:blipFill>
        <p:spPr>
          <a:xfrm>
            <a:off x="244201" y="1143000"/>
            <a:ext cx="2878666" cy="4572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F1AEAF2D-CC99-43DF-99B3-832B2C95BB3A}"/>
              </a:ext>
            </a:extLst>
          </p:cNvPr>
          <p:cNvPicPr>
            <a:picLocks noChangeAspect="1"/>
          </p:cNvPicPr>
          <p:nvPr/>
        </p:nvPicPr>
        <p:blipFill>
          <a:blip r:embed="rId3"/>
          <a:stretch>
            <a:fillRect/>
          </a:stretch>
        </p:blipFill>
        <p:spPr>
          <a:xfrm>
            <a:off x="3122867" y="1143000"/>
            <a:ext cx="5762831" cy="4572000"/>
          </a:xfrm>
          <a:prstGeom prst="rect">
            <a:avLst/>
          </a:prstGeom>
        </p:spPr>
      </p:pic>
      <p:sp>
        <p:nvSpPr>
          <p:cNvPr id="18" name="TextBox 17">
            <a:extLst>
              <a:ext uri="{FF2B5EF4-FFF2-40B4-BE49-F238E27FC236}">
                <a16:creationId xmlns:a16="http://schemas.microsoft.com/office/drawing/2014/main" id="{1B02DE3B-522D-46E1-8FCB-AD203B0F2BAB}"/>
              </a:ext>
            </a:extLst>
          </p:cNvPr>
          <p:cNvSpPr txBox="1"/>
          <p:nvPr/>
        </p:nvSpPr>
        <p:spPr>
          <a:xfrm>
            <a:off x="3500230" y="5733239"/>
            <a:ext cx="5008102" cy="584775"/>
          </a:xfrm>
          <a:prstGeom prst="rect">
            <a:avLst/>
          </a:prstGeom>
          <a:noFill/>
        </p:spPr>
        <p:txBody>
          <a:bodyPr wrap="none" rtlCol="0">
            <a:spAutoFit/>
          </a:bodyPr>
          <a:lstStyle/>
          <a:p>
            <a:pPr algn="ctr"/>
            <a:r>
              <a:rPr lang="en-US" sz="1600" dirty="0"/>
              <a:t>George Moore at the Café (de la Nouvelle-</a:t>
            </a:r>
            <a:r>
              <a:rPr lang="en-US" sz="1600" dirty="0" err="1"/>
              <a:t>Athènes</a:t>
            </a:r>
            <a:r>
              <a:rPr lang="en-US" sz="1600" dirty="0"/>
              <a:t>)</a:t>
            </a:r>
            <a:br>
              <a:rPr lang="en-US" sz="1600" dirty="0"/>
            </a:br>
            <a:r>
              <a:rPr lang="en-US" sz="1600" dirty="0"/>
              <a:t>by Édouard Manet (1878/9)</a:t>
            </a:r>
          </a:p>
        </p:txBody>
      </p:sp>
      <p:sp>
        <p:nvSpPr>
          <p:cNvPr id="19" name="TextBox 18">
            <a:extLst>
              <a:ext uri="{FF2B5EF4-FFF2-40B4-BE49-F238E27FC236}">
                <a16:creationId xmlns:a16="http://schemas.microsoft.com/office/drawing/2014/main" id="{E734D7A8-77D8-4427-8567-3125F5EC452B}"/>
              </a:ext>
            </a:extLst>
          </p:cNvPr>
          <p:cNvSpPr txBox="1"/>
          <p:nvPr/>
        </p:nvSpPr>
        <p:spPr>
          <a:xfrm>
            <a:off x="9074074" y="5733238"/>
            <a:ext cx="2685351" cy="584775"/>
          </a:xfrm>
          <a:prstGeom prst="rect">
            <a:avLst/>
          </a:prstGeom>
          <a:noFill/>
        </p:spPr>
        <p:txBody>
          <a:bodyPr wrap="square" rtlCol="0">
            <a:spAutoFit/>
          </a:bodyPr>
          <a:lstStyle/>
          <a:p>
            <a:pPr algn="ctr"/>
            <a:r>
              <a:rPr lang="en-US" sz="1600" dirty="0"/>
              <a:t>Portrait from </a:t>
            </a:r>
            <a:r>
              <a:rPr lang="en-US" sz="1600" i="1" dirty="0"/>
              <a:t>Confessions </a:t>
            </a:r>
            <a:br>
              <a:rPr lang="en-US" sz="1600" i="1" dirty="0"/>
            </a:br>
            <a:r>
              <a:rPr lang="en-US" sz="1600" i="1" dirty="0"/>
              <a:t>of a Young Man</a:t>
            </a:r>
            <a:r>
              <a:rPr lang="en-US" sz="1600" dirty="0"/>
              <a:t> (1888)</a:t>
            </a:r>
          </a:p>
        </p:txBody>
      </p:sp>
      <p:pic>
        <p:nvPicPr>
          <p:cNvPr id="21" name="Picture 20" descr="Diagram&#10;&#10;Description automatically generated">
            <a:extLst>
              <a:ext uri="{FF2B5EF4-FFF2-40B4-BE49-F238E27FC236}">
                <a16:creationId xmlns:a16="http://schemas.microsoft.com/office/drawing/2014/main" id="{878FFB97-69FE-41A6-8106-296F28860398}"/>
              </a:ext>
            </a:extLst>
          </p:cNvPr>
          <p:cNvPicPr>
            <a:picLocks noChangeAspect="1"/>
          </p:cNvPicPr>
          <p:nvPr/>
        </p:nvPicPr>
        <p:blipFill>
          <a:blip r:embed="rId4"/>
          <a:stretch>
            <a:fillRect/>
          </a:stretch>
        </p:blipFill>
        <p:spPr>
          <a:xfrm>
            <a:off x="8885698" y="1143000"/>
            <a:ext cx="2930444" cy="4572000"/>
          </a:xfrm>
          <a:prstGeom prst="rect">
            <a:avLst/>
          </a:prstGeom>
        </p:spPr>
      </p:pic>
      <p:cxnSp>
        <p:nvCxnSpPr>
          <p:cNvPr id="2" name="Straight Arrow Connector 1">
            <a:extLst>
              <a:ext uri="{FF2B5EF4-FFF2-40B4-BE49-F238E27FC236}">
                <a16:creationId xmlns:a16="http://schemas.microsoft.com/office/drawing/2014/main" id="{2DF57A1C-CB39-FEC4-D337-DF1553394482}"/>
              </a:ext>
            </a:extLst>
          </p:cNvPr>
          <p:cNvCxnSpPr>
            <a:cxnSpLocks/>
          </p:cNvCxnSpPr>
          <p:nvPr/>
        </p:nvCxnSpPr>
        <p:spPr>
          <a:xfrm>
            <a:off x="152400" y="934260"/>
            <a:ext cx="11887200" cy="0"/>
          </a:xfrm>
          <a:prstGeom prst="straightConnector1">
            <a:avLst/>
          </a:prstGeom>
          <a:ln w="25400" cap="rnd" cmpd="thickThin">
            <a:solidFill>
              <a:schemeClr val="tx1"/>
            </a:solidFill>
            <a:prstDash val="solid"/>
            <a:headEnd type="diamond" w="lg" len="lg"/>
            <a:tailEnd type="diamond" w="lg" len="lg"/>
          </a:ln>
        </p:spPr>
        <p:style>
          <a:lnRef idx="1">
            <a:schemeClr val="dk1"/>
          </a:lnRef>
          <a:fillRef idx="0">
            <a:schemeClr val="dk1"/>
          </a:fillRef>
          <a:effectRef idx="0">
            <a:schemeClr val="dk1"/>
          </a:effectRef>
          <a:fontRef idx="minor">
            <a:schemeClr val="tx1"/>
          </a:fontRef>
        </p:style>
      </p:cxnSp>
      <p:sp>
        <p:nvSpPr>
          <p:cNvPr id="4" name="Title 3">
            <a:extLst>
              <a:ext uri="{FF2B5EF4-FFF2-40B4-BE49-F238E27FC236}">
                <a16:creationId xmlns:a16="http://schemas.microsoft.com/office/drawing/2014/main" id="{43A01C6E-50AE-C22A-CB2C-C940234C80C8}"/>
              </a:ext>
            </a:extLst>
          </p:cNvPr>
          <p:cNvSpPr>
            <a:spLocks noGrp="1"/>
          </p:cNvSpPr>
          <p:nvPr>
            <p:ph type="title"/>
          </p:nvPr>
        </p:nvSpPr>
        <p:spPr/>
        <p:txBody>
          <a:bodyPr>
            <a:normAutofit/>
          </a:bodyPr>
          <a:lstStyle/>
          <a:p>
            <a:r>
              <a:rPr lang="en-US" dirty="0"/>
              <a:t>George Moore (1852-1933)</a:t>
            </a:r>
          </a:p>
        </p:txBody>
      </p:sp>
    </p:spTree>
    <p:extLst>
      <p:ext uri="{BB962C8B-B14F-4D97-AF65-F5344CB8AC3E}">
        <p14:creationId xmlns:p14="http://schemas.microsoft.com/office/powerpoint/2010/main" val="113967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B296D3B-8435-C7AA-8276-1F0B1DE44E2A}"/>
              </a:ext>
            </a:extLst>
          </p:cNvPr>
          <p:cNvGrpSpPr/>
          <p:nvPr/>
        </p:nvGrpSpPr>
        <p:grpSpPr>
          <a:xfrm>
            <a:off x="143071" y="672737"/>
            <a:ext cx="11924521" cy="5512527"/>
            <a:chOff x="133740" y="649448"/>
            <a:chExt cx="11924521" cy="5512527"/>
          </a:xfrm>
        </p:grpSpPr>
        <p:sp>
          <p:nvSpPr>
            <p:cNvPr id="2" name="TextBox 1">
              <a:extLst>
                <a:ext uri="{FF2B5EF4-FFF2-40B4-BE49-F238E27FC236}">
                  <a16:creationId xmlns:a16="http://schemas.microsoft.com/office/drawing/2014/main" id="{44097445-228C-4783-BD1C-BE54E7885A0C}"/>
                </a:ext>
              </a:extLst>
            </p:cNvPr>
            <p:cNvSpPr txBox="1"/>
            <p:nvPr/>
          </p:nvSpPr>
          <p:spPr>
            <a:xfrm>
              <a:off x="952486" y="5561811"/>
              <a:ext cx="1127232" cy="600164"/>
            </a:xfrm>
            <a:prstGeom prst="rect">
              <a:avLst/>
            </a:prstGeom>
            <a:noFill/>
          </p:spPr>
          <p:txBody>
            <a:bodyPr wrap="none" rtlCol="0">
              <a:spAutoFit/>
            </a:bodyPr>
            <a:lstStyle/>
            <a:p>
              <a:pPr algn="ctr"/>
              <a:r>
                <a:rPr lang="en-US" sz="3300" dirty="0"/>
                <a:t>1895</a:t>
              </a:r>
            </a:p>
          </p:txBody>
        </p:sp>
        <p:sp>
          <p:nvSpPr>
            <p:cNvPr id="8" name="TextBox 7">
              <a:extLst>
                <a:ext uri="{FF2B5EF4-FFF2-40B4-BE49-F238E27FC236}">
                  <a16:creationId xmlns:a16="http://schemas.microsoft.com/office/drawing/2014/main" id="{8781EF2E-B8F6-4D1E-8C0E-20F49E679D17}"/>
                </a:ext>
              </a:extLst>
            </p:cNvPr>
            <p:cNvSpPr txBox="1"/>
            <p:nvPr/>
          </p:nvSpPr>
          <p:spPr>
            <a:xfrm>
              <a:off x="3703239" y="5561811"/>
              <a:ext cx="1127233" cy="600164"/>
            </a:xfrm>
            <a:prstGeom prst="rect">
              <a:avLst/>
            </a:prstGeom>
            <a:noFill/>
          </p:spPr>
          <p:txBody>
            <a:bodyPr wrap="none" rtlCol="0">
              <a:spAutoFit/>
            </a:bodyPr>
            <a:lstStyle/>
            <a:p>
              <a:pPr algn="ctr"/>
              <a:r>
                <a:rPr lang="en-US" sz="3300" dirty="0"/>
                <a:t>1918</a:t>
              </a:r>
            </a:p>
          </p:txBody>
        </p:sp>
        <p:sp>
          <p:nvSpPr>
            <p:cNvPr id="10" name="TextBox 9">
              <a:extLst>
                <a:ext uri="{FF2B5EF4-FFF2-40B4-BE49-F238E27FC236}">
                  <a16:creationId xmlns:a16="http://schemas.microsoft.com/office/drawing/2014/main" id="{B3EEB539-9D89-4522-89CE-A805333EC70E}"/>
                </a:ext>
              </a:extLst>
            </p:cNvPr>
            <p:cNvSpPr txBox="1"/>
            <p:nvPr/>
          </p:nvSpPr>
          <p:spPr>
            <a:xfrm>
              <a:off x="6526192" y="5561811"/>
              <a:ext cx="1127233" cy="600164"/>
            </a:xfrm>
            <a:prstGeom prst="rect">
              <a:avLst/>
            </a:prstGeom>
            <a:noFill/>
          </p:spPr>
          <p:txBody>
            <a:bodyPr wrap="none" rtlCol="0">
              <a:spAutoFit/>
            </a:bodyPr>
            <a:lstStyle/>
            <a:p>
              <a:pPr algn="ctr"/>
              <a:r>
                <a:rPr lang="en-US" sz="3300" dirty="0"/>
                <a:t>1927</a:t>
              </a:r>
            </a:p>
          </p:txBody>
        </p:sp>
        <p:grpSp>
          <p:nvGrpSpPr>
            <p:cNvPr id="6" name="Group 5">
              <a:extLst>
                <a:ext uri="{FF2B5EF4-FFF2-40B4-BE49-F238E27FC236}">
                  <a16:creationId xmlns:a16="http://schemas.microsoft.com/office/drawing/2014/main" id="{354135FF-C8D9-52C6-4825-C0B729EFF79C}"/>
                </a:ext>
              </a:extLst>
            </p:cNvPr>
            <p:cNvGrpSpPr>
              <a:grpSpLocks noChangeAspect="1"/>
            </p:cNvGrpSpPr>
            <p:nvPr/>
          </p:nvGrpSpPr>
          <p:grpSpPr>
            <a:xfrm>
              <a:off x="133740" y="649448"/>
              <a:ext cx="11924521" cy="4916543"/>
              <a:chOff x="97122" y="649449"/>
              <a:chExt cx="11288470" cy="4654296"/>
            </a:xfrm>
          </p:grpSpPr>
          <p:pic>
            <p:nvPicPr>
              <p:cNvPr id="7" name="Picture 6" descr="Title page with the following text:&#10;A Story-Teller's&#10;Holiday&#10;by &#10;George Moore&#10;London&#10;Privately Printed for Subscribers only by&#10;Cumann Sean-eolais na h-Eireann&#10;1918">
                <a:extLst>
                  <a:ext uri="{FF2B5EF4-FFF2-40B4-BE49-F238E27FC236}">
                    <a16:creationId xmlns:a16="http://schemas.microsoft.com/office/drawing/2014/main" id="{C410AF0A-80D8-45AB-8AAE-8123734BF9E2}"/>
                  </a:ext>
                </a:extLst>
              </p:cNvPr>
              <p:cNvPicPr>
                <a:picLocks noChangeAspect="1"/>
              </p:cNvPicPr>
              <p:nvPr/>
            </p:nvPicPr>
            <p:blipFill>
              <a:blip r:embed="rId2"/>
              <a:stretch>
                <a:fillRect/>
              </a:stretch>
            </p:blipFill>
            <p:spPr>
              <a:xfrm>
                <a:off x="2714377" y="649449"/>
                <a:ext cx="2588288" cy="4650339"/>
              </a:xfrm>
              <a:prstGeom prst="rect">
                <a:avLst/>
              </a:prstGeom>
            </p:spPr>
          </p:pic>
          <p:pic>
            <p:nvPicPr>
              <p:cNvPr id="9" name="Picture 8" descr="Title page with the following text:&#10;Celibates &#10;by &#10;George Moore&#10;London: Walter Scott, Ltd.&#10;Paternoster Square&#10;1895">
                <a:extLst>
                  <a:ext uri="{FF2B5EF4-FFF2-40B4-BE49-F238E27FC236}">
                    <a16:creationId xmlns:a16="http://schemas.microsoft.com/office/drawing/2014/main" id="{2800EBB2-72CB-40E8-82E1-033269A54BD1}"/>
                  </a:ext>
                </a:extLst>
              </p:cNvPr>
              <p:cNvPicPr>
                <a:picLocks noChangeAspect="1"/>
              </p:cNvPicPr>
              <p:nvPr/>
            </p:nvPicPr>
            <p:blipFill>
              <a:blip r:embed="rId3"/>
              <a:stretch>
                <a:fillRect/>
              </a:stretch>
            </p:blipFill>
            <p:spPr>
              <a:xfrm>
                <a:off x="97122" y="649449"/>
                <a:ext cx="2617255" cy="4650339"/>
              </a:xfrm>
              <a:prstGeom prst="rect">
                <a:avLst/>
              </a:prstGeom>
            </p:spPr>
          </p:pic>
          <p:pic>
            <p:nvPicPr>
              <p:cNvPr id="11" name="Picture 10" descr="Title page with the following text:&#10;Celibate Lives&#10;by &#10;George Moore&#10;London&#10;William Heinemann Ltd.&#10;1927&#10;Paternoster Square&#10;1895">
                <a:extLst>
                  <a:ext uri="{FF2B5EF4-FFF2-40B4-BE49-F238E27FC236}">
                    <a16:creationId xmlns:a16="http://schemas.microsoft.com/office/drawing/2014/main" id="{283C0841-5A2B-4B8B-87DA-5D25235AD76F}"/>
                  </a:ext>
                </a:extLst>
              </p:cNvPr>
              <p:cNvPicPr>
                <a:picLocks noChangeAspect="1"/>
              </p:cNvPicPr>
              <p:nvPr/>
            </p:nvPicPr>
            <p:blipFill>
              <a:blip r:embed="rId4"/>
              <a:stretch>
                <a:fillRect/>
              </a:stretch>
            </p:blipFill>
            <p:spPr>
              <a:xfrm>
                <a:off x="5302665" y="649449"/>
                <a:ext cx="2758984" cy="4650339"/>
              </a:xfrm>
              <a:prstGeom prst="rect">
                <a:avLst/>
              </a:prstGeom>
            </p:spPr>
          </p:pic>
          <p:pic>
            <p:nvPicPr>
              <p:cNvPr id="4" name="Picture 3" descr="A group of people standing together&#10;&#10;Description automatically generated">
                <a:extLst>
                  <a:ext uri="{FF2B5EF4-FFF2-40B4-BE49-F238E27FC236}">
                    <a16:creationId xmlns:a16="http://schemas.microsoft.com/office/drawing/2014/main" id="{468587F6-BD4B-74EC-5964-E9ECDA73209C}"/>
                  </a:ext>
                </a:extLst>
              </p:cNvPr>
              <p:cNvPicPr>
                <a:picLocks noChangeAspect="1"/>
              </p:cNvPicPr>
              <p:nvPr/>
            </p:nvPicPr>
            <p:blipFill>
              <a:blip r:embed="rId5"/>
              <a:stretch>
                <a:fillRect/>
              </a:stretch>
            </p:blipFill>
            <p:spPr>
              <a:xfrm>
                <a:off x="8061649" y="649449"/>
                <a:ext cx="3323943" cy="4654296"/>
              </a:xfrm>
              <a:prstGeom prst="rect">
                <a:avLst/>
              </a:prstGeom>
            </p:spPr>
          </p:pic>
        </p:grpSp>
        <p:sp>
          <p:nvSpPr>
            <p:cNvPr id="13" name="TextBox 12">
              <a:extLst>
                <a:ext uri="{FF2B5EF4-FFF2-40B4-BE49-F238E27FC236}">
                  <a16:creationId xmlns:a16="http://schemas.microsoft.com/office/drawing/2014/main" id="{6A930041-FB38-03A1-8C90-6D1B14EE7A70}"/>
                </a:ext>
              </a:extLst>
            </p:cNvPr>
            <p:cNvSpPr txBox="1"/>
            <p:nvPr/>
          </p:nvSpPr>
          <p:spPr>
            <a:xfrm>
              <a:off x="9750698" y="5561811"/>
              <a:ext cx="1103893" cy="600164"/>
            </a:xfrm>
            <a:prstGeom prst="rect">
              <a:avLst/>
            </a:prstGeom>
            <a:noFill/>
          </p:spPr>
          <p:txBody>
            <a:bodyPr wrap="none" rtlCol="0">
              <a:spAutoFit/>
            </a:bodyPr>
            <a:lstStyle/>
            <a:p>
              <a:pPr algn="ctr"/>
              <a:r>
                <a:rPr lang="en-US" sz="3300" dirty="0"/>
                <a:t>2011</a:t>
              </a:r>
            </a:p>
          </p:txBody>
        </p:sp>
      </p:grpSp>
    </p:spTree>
    <p:extLst>
      <p:ext uri="{BB962C8B-B14F-4D97-AF65-F5344CB8AC3E}">
        <p14:creationId xmlns:p14="http://schemas.microsoft.com/office/powerpoint/2010/main" val="215319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7263" y="1120503"/>
            <a:ext cx="11777472" cy="5303079"/>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spcBef>
                <a:spcPts val="0"/>
              </a:spcBef>
              <a:buFont typeface="Arial" panose="020B0604020202020204" pitchFamily="34" charset="0"/>
              <a:buNone/>
            </a:pPr>
            <a:r>
              <a:rPr lang="en-US" sz="3600" dirty="0">
                <a:effectLst/>
              </a:rPr>
              <a:t>I think I was afraid he'd pick me up and kiss me . . . He was a tall, scraggy fellow, with big hips sticking out, and a long, thin throat. It was his throat that frightened me as much as anything about him, unless it was his nose, which was a great high one, or his melancholy eyes, which were pale blue and very small, deep in the head. He was the ugliest thing I’d seen out of a fairy-book</a:t>
            </a:r>
            <a:endParaRPr lang="en-US" sz="1600" dirty="0">
              <a:effectLst/>
            </a:endParaRPr>
          </a:p>
          <a:p>
            <a:pPr marL="0" indent="0">
              <a:lnSpc>
                <a:spcPct val="100000"/>
              </a:lnSpc>
              <a:spcBef>
                <a:spcPts val="0"/>
              </a:spcBef>
              <a:buFont typeface="Arial" panose="020B0604020202020204" pitchFamily="34" charset="0"/>
              <a:buNone/>
            </a:pPr>
            <a:endParaRPr lang="en-US" sz="1600" dirty="0">
              <a:effectLst/>
            </a:endParaRPr>
          </a:p>
          <a:p>
            <a:pPr marL="0" indent="0">
              <a:lnSpc>
                <a:spcPct val="100000"/>
              </a:lnSpc>
              <a:spcBef>
                <a:spcPts val="0"/>
              </a:spcBef>
              <a:buFont typeface="Arial" panose="020B0604020202020204" pitchFamily="34" charset="0"/>
              <a:buNone/>
            </a:pPr>
            <a:endParaRPr lang="en-US" sz="1600" dirty="0">
              <a:effectLst/>
            </a:endParaRPr>
          </a:p>
          <a:p>
            <a:pPr marL="0" indent="0">
              <a:lnSpc>
                <a:spcPct val="100000"/>
              </a:lnSpc>
              <a:spcBef>
                <a:spcPts val="0"/>
              </a:spcBef>
              <a:buFont typeface="Arial" panose="020B0604020202020204" pitchFamily="34" charset="0"/>
              <a:buNone/>
            </a:pPr>
            <a:r>
              <a:rPr lang="en-US" sz="1600" dirty="0">
                <a:effectLst/>
              </a:rPr>
              <a:t>Moore, George. </a:t>
            </a:r>
            <a:r>
              <a:rPr lang="en-US" sz="1600" i="1" dirty="0">
                <a:effectLst/>
              </a:rPr>
              <a:t>Celibate Lives</a:t>
            </a:r>
            <a:r>
              <a:rPr lang="en-US" sz="1600" dirty="0">
                <a:effectLst/>
              </a:rPr>
              <a:t>. William Heinemann Ltd., 1927. pp. 45.</a:t>
            </a:r>
          </a:p>
        </p:txBody>
      </p:sp>
      <p:sp>
        <p:nvSpPr>
          <p:cNvPr id="7" name="Title 3">
            <a:extLst>
              <a:ext uri="{FF2B5EF4-FFF2-40B4-BE49-F238E27FC236}">
                <a16:creationId xmlns:a16="http://schemas.microsoft.com/office/drawing/2014/main" id="{FF188957-FE7E-4676-9578-A27482B8D4A8}"/>
              </a:ext>
            </a:extLst>
          </p:cNvPr>
          <p:cNvSpPr txBox="1">
            <a:spLocks/>
          </p:cNvSpPr>
          <p:nvPr/>
        </p:nvSpPr>
        <p:spPr>
          <a:xfrm>
            <a:off x="1080247" y="0"/>
            <a:ext cx="10031505" cy="10227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4400" cap="none" dirty="0"/>
              <a:t>“Albert Nobbs”</a:t>
            </a:r>
            <a:endParaRPr lang="en-US" sz="4400" i="1" cap="none" dirty="0"/>
          </a:p>
        </p:txBody>
      </p:sp>
      <p:cxnSp>
        <p:nvCxnSpPr>
          <p:cNvPr id="3" name="Straight Arrow Connector 2">
            <a:extLst>
              <a:ext uri="{FF2B5EF4-FFF2-40B4-BE49-F238E27FC236}">
                <a16:creationId xmlns:a16="http://schemas.microsoft.com/office/drawing/2014/main" id="{D656C9CB-854A-3A68-A2D5-E947DD354E19}"/>
              </a:ext>
            </a:extLst>
          </p:cNvPr>
          <p:cNvCxnSpPr>
            <a:cxnSpLocks/>
          </p:cNvCxnSpPr>
          <p:nvPr/>
        </p:nvCxnSpPr>
        <p:spPr>
          <a:xfrm>
            <a:off x="152400" y="934260"/>
            <a:ext cx="11887200" cy="0"/>
          </a:xfrm>
          <a:prstGeom prst="straightConnector1">
            <a:avLst/>
          </a:prstGeom>
          <a:ln w="25400" cap="rnd" cmpd="thickThin">
            <a:solidFill>
              <a:schemeClr val="tx1"/>
            </a:solidFill>
            <a:prstDash val="solid"/>
            <a:headEnd type="diamond" w="lg" len="lg"/>
            <a:tailEnd type="diamond"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8567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7263" y="1120503"/>
            <a:ext cx="11777472" cy="5303079"/>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spcBef>
                <a:spcPts val="0"/>
              </a:spcBef>
              <a:buFont typeface="Arial" panose="020B0604020202020204" pitchFamily="34" charset="0"/>
              <a:buNone/>
            </a:pPr>
            <a:r>
              <a:rPr lang="en-US" sz="3800" dirty="0">
                <a:effectLst/>
              </a:rPr>
              <a:t>Seven years, Page repeated, neither man nor woman, just a </a:t>
            </a:r>
            <a:r>
              <a:rPr lang="en-US" sz="3800" i="1" dirty="0">
                <a:effectLst/>
              </a:rPr>
              <a:t>perhapser</a:t>
            </a:r>
            <a:r>
              <a:rPr lang="en-US" sz="3800" dirty="0">
                <a:effectLst/>
              </a:rPr>
              <a:t>. He spoke these words more to himself than to Nobbs, but feeling he had expressed himself incautiously he raised his eyes and read on Albert’s face that the words had gone home, and that this outcast from both sexes felt her loneliness perhaps more keenly than before. </a:t>
            </a:r>
          </a:p>
          <a:p>
            <a:pPr marL="0" indent="0">
              <a:lnSpc>
                <a:spcPct val="100000"/>
              </a:lnSpc>
              <a:spcBef>
                <a:spcPts val="0"/>
              </a:spcBef>
              <a:buFont typeface="Arial" panose="020B0604020202020204" pitchFamily="34" charset="0"/>
              <a:buNone/>
            </a:pPr>
            <a:endParaRPr lang="en-US" sz="1600" dirty="0">
              <a:effectLst/>
            </a:endParaRPr>
          </a:p>
          <a:p>
            <a:pPr marL="0" indent="0">
              <a:lnSpc>
                <a:spcPct val="100000"/>
              </a:lnSpc>
              <a:spcBef>
                <a:spcPts val="0"/>
              </a:spcBef>
              <a:buFont typeface="Arial" panose="020B0604020202020204" pitchFamily="34" charset="0"/>
              <a:buNone/>
            </a:pPr>
            <a:endParaRPr lang="en-US" sz="1600" dirty="0">
              <a:effectLst/>
            </a:endParaRPr>
          </a:p>
          <a:p>
            <a:pPr marL="0" indent="0">
              <a:lnSpc>
                <a:spcPct val="100000"/>
              </a:lnSpc>
              <a:spcBef>
                <a:spcPts val="0"/>
              </a:spcBef>
              <a:buFont typeface="Arial" panose="020B0604020202020204" pitchFamily="34" charset="0"/>
              <a:buNone/>
            </a:pPr>
            <a:endParaRPr lang="en-US" sz="1600" dirty="0">
              <a:effectLst/>
            </a:endParaRPr>
          </a:p>
          <a:p>
            <a:pPr marL="0" indent="0">
              <a:lnSpc>
                <a:spcPct val="100000"/>
              </a:lnSpc>
              <a:spcBef>
                <a:spcPts val="0"/>
              </a:spcBef>
              <a:buFont typeface="Arial" panose="020B0604020202020204" pitchFamily="34" charset="0"/>
              <a:buNone/>
            </a:pPr>
            <a:r>
              <a:rPr lang="en-US" sz="1600" dirty="0">
                <a:effectLst/>
              </a:rPr>
              <a:t>Moore, George. </a:t>
            </a:r>
            <a:r>
              <a:rPr lang="en-US" sz="1600" i="1" dirty="0">
                <a:effectLst/>
              </a:rPr>
              <a:t>Celibate Lives</a:t>
            </a:r>
            <a:r>
              <a:rPr lang="en-US" sz="1600" dirty="0">
                <a:effectLst/>
              </a:rPr>
              <a:t>. William Heinemann Ltd., 1927. pp. 59.</a:t>
            </a:r>
            <a:endParaRPr lang="en-US" dirty="0">
              <a:effectLst/>
            </a:endParaRPr>
          </a:p>
        </p:txBody>
      </p:sp>
      <p:sp>
        <p:nvSpPr>
          <p:cNvPr id="7" name="Title 3">
            <a:extLst>
              <a:ext uri="{FF2B5EF4-FFF2-40B4-BE49-F238E27FC236}">
                <a16:creationId xmlns:a16="http://schemas.microsoft.com/office/drawing/2014/main" id="{FF188957-FE7E-4676-9578-A27482B8D4A8}"/>
              </a:ext>
            </a:extLst>
          </p:cNvPr>
          <p:cNvSpPr txBox="1">
            <a:spLocks/>
          </p:cNvSpPr>
          <p:nvPr/>
        </p:nvSpPr>
        <p:spPr>
          <a:xfrm>
            <a:off x="1080247" y="0"/>
            <a:ext cx="10031505" cy="10227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4400" cap="none" dirty="0"/>
              <a:t>“Albert Nobbs”</a:t>
            </a:r>
            <a:endParaRPr lang="en-US" sz="4400" i="1" cap="none" dirty="0"/>
          </a:p>
        </p:txBody>
      </p:sp>
      <p:cxnSp>
        <p:nvCxnSpPr>
          <p:cNvPr id="3" name="Straight Arrow Connector 2">
            <a:extLst>
              <a:ext uri="{FF2B5EF4-FFF2-40B4-BE49-F238E27FC236}">
                <a16:creationId xmlns:a16="http://schemas.microsoft.com/office/drawing/2014/main" id="{D656C9CB-854A-3A68-A2D5-E947DD354E19}"/>
              </a:ext>
            </a:extLst>
          </p:cNvPr>
          <p:cNvCxnSpPr>
            <a:cxnSpLocks/>
          </p:cNvCxnSpPr>
          <p:nvPr/>
        </p:nvCxnSpPr>
        <p:spPr>
          <a:xfrm>
            <a:off x="152400" y="934260"/>
            <a:ext cx="11887200" cy="0"/>
          </a:xfrm>
          <a:prstGeom prst="straightConnector1">
            <a:avLst/>
          </a:prstGeom>
          <a:ln w="25400" cap="rnd" cmpd="thickThin">
            <a:solidFill>
              <a:schemeClr val="tx1"/>
            </a:solidFill>
            <a:prstDash val="solid"/>
            <a:headEnd type="diamond" w="lg" len="lg"/>
            <a:tailEnd type="diamond"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349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7263" y="1120503"/>
            <a:ext cx="11777472" cy="5303079"/>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spcBef>
                <a:spcPts val="0"/>
              </a:spcBef>
              <a:buFont typeface="Arial" panose="020B0604020202020204" pitchFamily="34" charset="0"/>
              <a:buNone/>
            </a:pPr>
            <a:r>
              <a:rPr lang="en-US" sz="3800" dirty="0">
                <a:effectLst/>
              </a:rPr>
              <a:t>I was as lonely as you, and one day, meeting a girl as lonely as myself, I said: Come along, and we arranged to live together . . . and this I can say with truth, that we haven't known an unhappy hour since we married. . . . I always return to my home after a job is finished with a light heart and leave it with a heavy one.</a:t>
            </a:r>
            <a:br>
              <a:rPr lang="en-US" dirty="0">
                <a:effectLst/>
              </a:rPr>
            </a:br>
            <a:r>
              <a:rPr lang="en-US" sz="1600" dirty="0">
                <a:effectLst/>
              </a:rPr>
              <a:t> </a:t>
            </a:r>
          </a:p>
          <a:p>
            <a:pPr marL="0" indent="0">
              <a:lnSpc>
                <a:spcPct val="100000"/>
              </a:lnSpc>
              <a:spcBef>
                <a:spcPts val="0"/>
              </a:spcBef>
              <a:buFont typeface="Arial" panose="020B0604020202020204" pitchFamily="34" charset="0"/>
              <a:buNone/>
            </a:pPr>
            <a:endParaRPr lang="en-US" sz="1600" dirty="0">
              <a:effectLst/>
            </a:endParaRPr>
          </a:p>
          <a:p>
            <a:pPr marL="0" indent="0">
              <a:lnSpc>
                <a:spcPct val="100000"/>
              </a:lnSpc>
              <a:spcBef>
                <a:spcPts val="0"/>
              </a:spcBef>
              <a:buFont typeface="Arial" panose="020B0604020202020204" pitchFamily="34" charset="0"/>
              <a:buNone/>
            </a:pPr>
            <a:endParaRPr lang="en-US" sz="1600" dirty="0">
              <a:effectLst/>
            </a:endParaRPr>
          </a:p>
          <a:p>
            <a:pPr marL="0" indent="0">
              <a:lnSpc>
                <a:spcPct val="100000"/>
              </a:lnSpc>
              <a:spcBef>
                <a:spcPts val="0"/>
              </a:spcBef>
              <a:buFont typeface="Arial" panose="020B0604020202020204" pitchFamily="34" charset="0"/>
              <a:buNone/>
            </a:pPr>
            <a:r>
              <a:rPr lang="en-US" sz="1600" dirty="0">
                <a:effectLst/>
              </a:rPr>
              <a:t>Moore, George. </a:t>
            </a:r>
            <a:r>
              <a:rPr lang="en-US" sz="1600" i="1" dirty="0">
                <a:effectLst/>
              </a:rPr>
              <a:t>Celibate Lives</a:t>
            </a:r>
            <a:r>
              <a:rPr lang="en-US" sz="1600" dirty="0">
                <a:effectLst/>
              </a:rPr>
              <a:t>. William Heinemann Ltd., 1927. pp. 61.</a:t>
            </a:r>
            <a:endParaRPr lang="en-US" dirty="0">
              <a:effectLst/>
            </a:endParaRPr>
          </a:p>
        </p:txBody>
      </p:sp>
      <p:sp>
        <p:nvSpPr>
          <p:cNvPr id="7" name="Title 3">
            <a:extLst>
              <a:ext uri="{FF2B5EF4-FFF2-40B4-BE49-F238E27FC236}">
                <a16:creationId xmlns:a16="http://schemas.microsoft.com/office/drawing/2014/main" id="{FF188957-FE7E-4676-9578-A27482B8D4A8}"/>
              </a:ext>
            </a:extLst>
          </p:cNvPr>
          <p:cNvSpPr txBox="1">
            <a:spLocks/>
          </p:cNvSpPr>
          <p:nvPr/>
        </p:nvSpPr>
        <p:spPr>
          <a:xfrm>
            <a:off x="1080247" y="0"/>
            <a:ext cx="10031505" cy="10227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4400" cap="none" dirty="0"/>
              <a:t>“Albert Nobbs”</a:t>
            </a:r>
            <a:endParaRPr lang="en-US" sz="4400" i="1" cap="none" dirty="0"/>
          </a:p>
        </p:txBody>
      </p:sp>
      <p:cxnSp>
        <p:nvCxnSpPr>
          <p:cNvPr id="2" name="Straight Arrow Connector 1">
            <a:extLst>
              <a:ext uri="{FF2B5EF4-FFF2-40B4-BE49-F238E27FC236}">
                <a16:creationId xmlns:a16="http://schemas.microsoft.com/office/drawing/2014/main" id="{3BFE766D-8E23-F068-9A7A-4A0FF99873C7}"/>
              </a:ext>
            </a:extLst>
          </p:cNvPr>
          <p:cNvCxnSpPr>
            <a:cxnSpLocks/>
          </p:cNvCxnSpPr>
          <p:nvPr/>
        </p:nvCxnSpPr>
        <p:spPr>
          <a:xfrm>
            <a:off x="152400" y="934260"/>
            <a:ext cx="11887200" cy="0"/>
          </a:xfrm>
          <a:prstGeom prst="straightConnector1">
            <a:avLst/>
          </a:prstGeom>
          <a:ln w="25400" cap="rnd" cmpd="thickThin">
            <a:solidFill>
              <a:schemeClr val="tx1"/>
            </a:solidFill>
            <a:prstDash val="solid"/>
            <a:headEnd type="diamond" w="lg" len="lg"/>
            <a:tailEnd type="diamond"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6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07263" y="1120503"/>
            <a:ext cx="11777472" cy="5303079"/>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ct val="100000"/>
              </a:lnSpc>
              <a:spcBef>
                <a:spcPts val="0"/>
              </a:spcBef>
              <a:buFont typeface="Arial" panose="020B0604020202020204" pitchFamily="34" charset="0"/>
              <a:buNone/>
            </a:pPr>
            <a:r>
              <a:rPr lang="en-US" sz="3800" dirty="0">
                <a:effectLst/>
              </a:rPr>
              <a:t>In these parts, Alec said, a woman who left her husband and returned to him after fifteen years would say she was taken away by the fairies whilst wandering in a wood . . . A woman that marries another woman, and lives happily with her, isn’t a natural woman; there must be something of the fairy in her. </a:t>
            </a:r>
            <a:br>
              <a:rPr lang="en-US" dirty="0">
                <a:effectLst/>
              </a:rPr>
            </a:br>
            <a:r>
              <a:rPr lang="en-US" sz="1600" dirty="0">
                <a:effectLst/>
              </a:rPr>
              <a:t> </a:t>
            </a:r>
          </a:p>
          <a:p>
            <a:pPr marL="0" indent="0">
              <a:lnSpc>
                <a:spcPct val="100000"/>
              </a:lnSpc>
              <a:spcBef>
                <a:spcPts val="0"/>
              </a:spcBef>
              <a:buFont typeface="Arial" panose="020B0604020202020204" pitchFamily="34" charset="0"/>
              <a:buNone/>
            </a:pPr>
            <a:endParaRPr lang="en-US" sz="1600" dirty="0">
              <a:effectLst/>
            </a:endParaRPr>
          </a:p>
          <a:p>
            <a:pPr marL="0" indent="0">
              <a:lnSpc>
                <a:spcPct val="100000"/>
              </a:lnSpc>
              <a:spcBef>
                <a:spcPts val="0"/>
              </a:spcBef>
              <a:buFont typeface="Arial" panose="020B0604020202020204" pitchFamily="34" charset="0"/>
              <a:buNone/>
            </a:pPr>
            <a:endParaRPr lang="en-US" sz="1600" dirty="0">
              <a:effectLst/>
            </a:endParaRPr>
          </a:p>
          <a:p>
            <a:pPr marL="0" indent="0">
              <a:lnSpc>
                <a:spcPct val="100000"/>
              </a:lnSpc>
              <a:spcBef>
                <a:spcPts val="0"/>
              </a:spcBef>
              <a:buFont typeface="Arial" panose="020B0604020202020204" pitchFamily="34" charset="0"/>
              <a:buNone/>
            </a:pPr>
            <a:r>
              <a:rPr lang="en-US" sz="1600" dirty="0">
                <a:effectLst/>
              </a:rPr>
              <a:t>Moore, George. </a:t>
            </a:r>
            <a:r>
              <a:rPr lang="en-US" sz="1600" i="1" dirty="0">
                <a:effectLst/>
              </a:rPr>
              <a:t>Celibate Lives</a:t>
            </a:r>
            <a:r>
              <a:rPr lang="en-US" sz="1600" dirty="0">
                <a:effectLst/>
              </a:rPr>
              <a:t>. William Heinemann Ltd., 1927. pp. 96.</a:t>
            </a:r>
            <a:endParaRPr lang="en-US" dirty="0">
              <a:effectLst/>
            </a:endParaRPr>
          </a:p>
        </p:txBody>
      </p:sp>
      <p:sp>
        <p:nvSpPr>
          <p:cNvPr id="7" name="Title 3">
            <a:extLst>
              <a:ext uri="{FF2B5EF4-FFF2-40B4-BE49-F238E27FC236}">
                <a16:creationId xmlns:a16="http://schemas.microsoft.com/office/drawing/2014/main" id="{FF188957-FE7E-4676-9578-A27482B8D4A8}"/>
              </a:ext>
            </a:extLst>
          </p:cNvPr>
          <p:cNvSpPr txBox="1">
            <a:spLocks/>
          </p:cNvSpPr>
          <p:nvPr/>
        </p:nvSpPr>
        <p:spPr>
          <a:xfrm>
            <a:off x="1080247" y="0"/>
            <a:ext cx="10031505" cy="10227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4400" cap="none" dirty="0"/>
              <a:t>“Albert Nobbs”</a:t>
            </a:r>
            <a:endParaRPr lang="en-US" sz="4400" i="1" cap="none" dirty="0"/>
          </a:p>
        </p:txBody>
      </p:sp>
      <p:cxnSp>
        <p:nvCxnSpPr>
          <p:cNvPr id="2" name="Straight Arrow Connector 1">
            <a:extLst>
              <a:ext uri="{FF2B5EF4-FFF2-40B4-BE49-F238E27FC236}">
                <a16:creationId xmlns:a16="http://schemas.microsoft.com/office/drawing/2014/main" id="{16F14022-CCCF-4C2C-3A5E-3ABC9A643D40}"/>
              </a:ext>
            </a:extLst>
          </p:cNvPr>
          <p:cNvCxnSpPr>
            <a:cxnSpLocks/>
          </p:cNvCxnSpPr>
          <p:nvPr/>
        </p:nvCxnSpPr>
        <p:spPr>
          <a:xfrm>
            <a:off x="152400" y="934260"/>
            <a:ext cx="11887200" cy="0"/>
          </a:xfrm>
          <a:prstGeom prst="straightConnector1">
            <a:avLst/>
          </a:prstGeom>
          <a:ln w="25400" cap="rnd" cmpd="thickThin">
            <a:solidFill>
              <a:schemeClr val="tx1"/>
            </a:solidFill>
            <a:prstDash val="solid"/>
            <a:headEnd type="diamond" w="lg" len="lg"/>
            <a:tailEnd type="diamond"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8154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9373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entury (all)">
      <a:majorFont>
        <a:latin typeface="Century"/>
        <a:ea typeface=""/>
        <a:cs typeface=""/>
      </a:majorFont>
      <a:minorFont>
        <a:latin typeface="Century"/>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TC104033921[[fn=Damask]]</Template>
  <TotalTime>10571</TotalTime>
  <Words>481</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Arial</vt:lpstr>
      <vt:lpstr>Century</vt:lpstr>
      <vt:lpstr>Damask</vt:lpstr>
      <vt:lpstr> An “Old Perhapser” George Moore’s “Albert Nobbs,” Asexuality, and Trans4Trans Missed Connections </vt:lpstr>
      <vt:lpstr>George Moore (1852-1933)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Aestheticism &amp; Aesthetic Science: Classifying Ether in John Davidson’s “Fleet Street”</dc:title>
  <dc:creator>Hager, Lisa</dc:creator>
  <cp:lastModifiedBy>Lisa Hager</cp:lastModifiedBy>
  <cp:revision>213</cp:revision>
  <dcterms:created xsi:type="dcterms:W3CDTF">2014-11-13T01:58:09Z</dcterms:created>
  <dcterms:modified xsi:type="dcterms:W3CDTF">2024-04-11T22:39:01Z</dcterms:modified>
</cp:coreProperties>
</file>